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18000663" cy="25199975"/>
  <p:notesSz cx="6858000" cy="9144000"/>
  <p:defaultTextStyle>
    <a:defPPr>
      <a:defRPr lang="it-IT"/>
    </a:defPPr>
    <a:lvl1pPr marL="0" algn="l" defTabSz="2609239" rtl="0" eaLnBrk="1" latinLnBrk="0" hangingPunct="1">
      <a:defRPr sz="5137" kern="1200">
        <a:solidFill>
          <a:schemeClr val="tx1"/>
        </a:solidFill>
        <a:latin typeface="+mn-lt"/>
        <a:ea typeface="+mn-ea"/>
        <a:cs typeface="+mn-cs"/>
      </a:defRPr>
    </a:lvl1pPr>
    <a:lvl2pPr marL="1304620" algn="l" defTabSz="2609239" rtl="0" eaLnBrk="1" latinLnBrk="0" hangingPunct="1">
      <a:defRPr sz="5137" kern="1200">
        <a:solidFill>
          <a:schemeClr val="tx1"/>
        </a:solidFill>
        <a:latin typeface="+mn-lt"/>
        <a:ea typeface="+mn-ea"/>
        <a:cs typeface="+mn-cs"/>
      </a:defRPr>
    </a:lvl2pPr>
    <a:lvl3pPr marL="2609239" algn="l" defTabSz="2609239" rtl="0" eaLnBrk="1" latinLnBrk="0" hangingPunct="1">
      <a:defRPr sz="5137" kern="1200">
        <a:solidFill>
          <a:schemeClr val="tx1"/>
        </a:solidFill>
        <a:latin typeface="+mn-lt"/>
        <a:ea typeface="+mn-ea"/>
        <a:cs typeface="+mn-cs"/>
      </a:defRPr>
    </a:lvl3pPr>
    <a:lvl4pPr marL="3913859" algn="l" defTabSz="2609239" rtl="0" eaLnBrk="1" latinLnBrk="0" hangingPunct="1">
      <a:defRPr sz="5137" kern="1200">
        <a:solidFill>
          <a:schemeClr val="tx1"/>
        </a:solidFill>
        <a:latin typeface="+mn-lt"/>
        <a:ea typeface="+mn-ea"/>
        <a:cs typeface="+mn-cs"/>
      </a:defRPr>
    </a:lvl4pPr>
    <a:lvl5pPr marL="5218477" algn="l" defTabSz="2609239" rtl="0" eaLnBrk="1" latinLnBrk="0" hangingPunct="1">
      <a:defRPr sz="5137" kern="1200">
        <a:solidFill>
          <a:schemeClr val="tx1"/>
        </a:solidFill>
        <a:latin typeface="+mn-lt"/>
        <a:ea typeface="+mn-ea"/>
        <a:cs typeface="+mn-cs"/>
      </a:defRPr>
    </a:lvl5pPr>
    <a:lvl6pPr marL="6523098" algn="l" defTabSz="2609239" rtl="0" eaLnBrk="1" latinLnBrk="0" hangingPunct="1">
      <a:defRPr sz="5137" kern="1200">
        <a:solidFill>
          <a:schemeClr val="tx1"/>
        </a:solidFill>
        <a:latin typeface="+mn-lt"/>
        <a:ea typeface="+mn-ea"/>
        <a:cs typeface="+mn-cs"/>
      </a:defRPr>
    </a:lvl6pPr>
    <a:lvl7pPr marL="7827716" algn="l" defTabSz="2609239" rtl="0" eaLnBrk="1" latinLnBrk="0" hangingPunct="1">
      <a:defRPr sz="5137" kern="1200">
        <a:solidFill>
          <a:schemeClr val="tx1"/>
        </a:solidFill>
        <a:latin typeface="+mn-lt"/>
        <a:ea typeface="+mn-ea"/>
        <a:cs typeface="+mn-cs"/>
      </a:defRPr>
    </a:lvl7pPr>
    <a:lvl8pPr marL="9132336" algn="l" defTabSz="2609239" rtl="0" eaLnBrk="1" latinLnBrk="0" hangingPunct="1">
      <a:defRPr sz="5137" kern="1200">
        <a:solidFill>
          <a:schemeClr val="tx1"/>
        </a:solidFill>
        <a:latin typeface="+mn-lt"/>
        <a:ea typeface="+mn-ea"/>
        <a:cs typeface="+mn-cs"/>
      </a:defRPr>
    </a:lvl8pPr>
    <a:lvl9pPr marL="10436955" algn="l" defTabSz="2609239" rtl="0" eaLnBrk="1" latinLnBrk="0" hangingPunct="1">
      <a:defRPr sz="513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6C6"/>
    <a:srgbClr val="E0C047"/>
    <a:srgbClr val="004EA1"/>
    <a:srgbClr val="004EA3"/>
    <a:srgbClr val="D70C1A"/>
    <a:srgbClr val="D80C18"/>
    <a:srgbClr val="1D599A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5" d="100"/>
          <a:sy n="25" d="100"/>
        </p:scale>
        <p:origin x="2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4124164"/>
            <a:ext cx="15300564" cy="8773325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3235822"/>
            <a:ext cx="13500497" cy="6084159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9CA4-3C9C-4467-AC72-124EAA1C3D7C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F7C6-4332-4307-AAC1-1BBAF7EBA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13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9CA4-3C9C-4467-AC72-124EAA1C3D7C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F7C6-4332-4307-AAC1-1BBAF7EBA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37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341665"/>
            <a:ext cx="3881393" cy="2135581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341665"/>
            <a:ext cx="11419171" cy="2135581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9CA4-3C9C-4467-AC72-124EAA1C3D7C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F7C6-4332-4307-AAC1-1BBAF7EBA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0600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9CA4-3C9C-4467-AC72-124EAA1C3D7C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F7C6-4332-4307-AAC1-1BBAF7EBA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6486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6282501"/>
            <a:ext cx="15525572" cy="104824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6864157"/>
            <a:ext cx="15525572" cy="5512493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9CA4-3C9C-4467-AC72-124EAA1C3D7C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F7C6-4332-4307-AAC1-1BBAF7EBA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6459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708326"/>
            <a:ext cx="7650282" cy="1598915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708326"/>
            <a:ext cx="7650282" cy="1598915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9CA4-3C9C-4467-AC72-124EAA1C3D7C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F7C6-4332-4307-AAC1-1BBAF7EBA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1409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341671"/>
            <a:ext cx="15525572" cy="487083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6177496"/>
            <a:ext cx="7615123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9204991"/>
            <a:ext cx="7615123" cy="1353915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6177496"/>
            <a:ext cx="7652626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9204991"/>
            <a:ext cx="7652626" cy="1353915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9CA4-3C9C-4467-AC72-124EAA1C3D7C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F7C6-4332-4307-AAC1-1BBAF7EBA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8274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9CA4-3C9C-4467-AC72-124EAA1C3D7C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F7C6-4332-4307-AAC1-1BBAF7EBA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1600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9CA4-3C9C-4467-AC72-124EAA1C3D7C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F7C6-4332-4307-AAC1-1BBAF7EBA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2029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628335"/>
            <a:ext cx="9112836" cy="17908316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9CA4-3C9C-4467-AC72-124EAA1C3D7C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F7C6-4332-4307-AAC1-1BBAF7EBA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7190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628335"/>
            <a:ext cx="9112836" cy="17908316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9CA4-3C9C-4467-AC72-124EAA1C3D7C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F7C6-4332-4307-AAC1-1BBAF7EBA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971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341671"/>
            <a:ext cx="15525572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6708326"/>
            <a:ext cx="15525572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B9CA4-3C9C-4467-AC72-124EAA1C3D7C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3356649"/>
            <a:ext cx="6075224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7F7C6-4332-4307-AAC1-1BBAF7EBA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8723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188" y="918026"/>
            <a:ext cx="15851838" cy="1981479"/>
          </a:xfrm>
          <a:prstGeom prst="rect">
            <a:avLst/>
          </a:prstGeom>
          <a:effectLst/>
        </p:spPr>
      </p:pic>
      <p:sp>
        <p:nvSpPr>
          <p:cNvPr id="5" name="Rettangolo 4"/>
          <p:cNvSpPr/>
          <p:nvPr/>
        </p:nvSpPr>
        <p:spPr>
          <a:xfrm>
            <a:off x="2858410" y="4554916"/>
            <a:ext cx="12199493" cy="13848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8399" b="1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Presentazione del</a:t>
            </a:r>
            <a:r>
              <a:rPr lang="it-IT" sz="7349" b="1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 </a:t>
            </a:r>
            <a:r>
              <a:rPr lang="it-IT" sz="8399" b="1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Progetto</a:t>
            </a:r>
            <a:endParaRPr lang="it-IT" sz="42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</p:txBody>
      </p:sp>
      <p:pic>
        <p:nvPicPr>
          <p:cNvPr id="6" name="Immagin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393" y="6320811"/>
            <a:ext cx="12009531" cy="2366913"/>
          </a:xfrm>
          <a:prstGeom prst="rect">
            <a:avLst/>
          </a:prstGeom>
          <a:effectLst/>
        </p:spPr>
      </p:pic>
      <p:sp>
        <p:nvSpPr>
          <p:cNvPr id="7" name="Rettangolo 6"/>
          <p:cNvSpPr/>
          <p:nvPr/>
        </p:nvSpPr>
        <p:spPr>
          <a:xfrm>
            <a:off x="1288188" y="8824092"/>
            <a:ext cx="15339955" cy="2515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6080111" algn="l"/>
              </a:tabLst>
            </a:pPr>
            <a:r>
              <a:rPr lang="it-IT" sz="5249" b="1" dirty="0">
                <a:solidFill>
                  <a:srgbClr val="004EA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Studio epidemiologico descrittivo del profilo di salute </a:t>
            </a:r>
            <a:endParaRPr lang="it-IT" sz="3150" dirty="0">
              <a:solidFill>
                <a:srgbClr val="004EA1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pPr algn="ctr">
              <a:tabLst>
                <a:tab pos="6080111" algn="l"/>
              </a:tabLst>
            </a:pPr>
            <a:r>
              <a:rPr lang="it-IT" sz="5249" b="1" dirty="0">
                <a:solidFill>
                  <a:srgbClr val="004EA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della Comunità di Crotone per promuovere</a:t>
            </a:r>
            <a:br>
              <a:rPr lang="it-IT" sz="5249" b="1" dirty="0">
                <a:solidFill>
                  <a:srgbClr val="004EA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</a:br>
            <a:r>
              <a:rPr lang="it-IT" sz="5249" b="1" dirty="0">
                <a:solidFill>
                  <a:srgbClr val="004EA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la Giustizia Ambientale</a:t>
            </a:r>
            <a:endParaRPr lang="it-IT" sz="3150" dirty="0">
              <a:solidFill>
                <a:srgbClr val="004EA1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880494" y="12512591"/>
            <a:ext cx="14155322" cy="396980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tabLst>
                <a:tab pos="6080111" algn="l"/>
              </a:tabLst>
            </a:pPr>
            <a:r>
              <a:rPr lang="it-IT" sz="6299" b="1" dirty="0">
                <a:solidFill>
                  <a:srgbClr val="D70C1A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Sabato 7 giugno 2025</a:t>
            </a:r>
            <a:endParaRPr lang="it-IT" sz="3150" dirty="0">
              <a:solidFill>
                <a:srgbClr val="D70C1A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pPr algn="ctr">
              <a:tabLst>
                <a:tab pos="6080111" algn="l"/>
              </a:tabLst>
            </a:pPr>
            <a:r>
              <a:rPr lang="it-IT" sz="6299" b="1" dirty="0">
                <a:solidFill>
                  <a:srgbClr val="D70C1A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Auditorium Istituto S. Pertini – E. Santoni</a:t>
            </a:r>
            <a:endParaRPr lang="it-IT" sz="3150" dirty="0">
              <a:solidFill>
                <a:srgbClr val="D70C1A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pPr algn="ctr">
              <a:tabLst>
                <a:tab pos="6080111" algn="l"/>
              </a:tabLst>
            </a:pPr>
            <a:r>
              <a:rPr lang="it-IT" sz="6299" b="1" dirty="0">
                <a:solidFill>
                  <a:srgbClr val="D70C1A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Crotone, via Matteotti n. 26</a:t>
            </a:r>
            <a:endParaRPr lang="it-IT" sz="3150" dirty="0">
              <a:solidFill>
                <a:srgbClr val="D70C1A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pPr algn="ctr">
              <a:tabLst>
                <a:tab pos="6080111" algn="l"/>
              </a:tabLst>
            </a:pPr>
            <a:r>
              <a:rPr lang="it-IT" sz="6299" b="1" dirty="0">
                <a:solidFill>
                  <a:srgbClr val="D70C1A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Ore 10,30-13,00</a:t>
            </a:r>
            <a:endParaRPr lang="it-IT" sz="3150" dirty="0">
              <a:solidFill>
                <a:srgbClr val="D70C1A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066829" y="17543887"/>
            <a:ext cx="15782656" cy="3545330"/>
          </a:xfrm>
          <a:prstGeom prst="rect">
            <a:avLst/>
          </a:prstGeom>
          <a:ln w="381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spcAft>
                <a:spcPts val="1050"/>
              </a:spcAft>
              <a:tabLst>
                <a:tab pos="6080111" algn="l"/>
              </a:tabLst>
            </a:pPr>
            <a:r>
              <a:rPr lang="it-IT" sz="5249" b="1" dirty="0">
                <a:solidFill>
                  <a:srgbClr val="004EA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I ricercatori dell’Istituto Superiore di Sanità insieme a rappresentanti delle Istituzioni coinvolte nel Progetto illustrano le attività dello studio</a:t>
            </a:r>
            <a:endParaRPr lang="it-IT" sz="6993" dirty="0">
              <a:solidFill>
                <a:srgbClr val="004EA1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pPr algn="ctr">
              <a:tabLst>
                <a:tab pos="6080111" algn="l"/>
              </a:tabLst>
            </a:pPr>
            <a:r>
              <a:rPr lang="it-IT" sz="5774" b="1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Segue Discussione aperta al pubblico</a:t>
            </a:r>
          </a:p>
        </p:txBody>
      </p:sp>
      <p:pic>
        <p:nvPicPr>
          <p:cNvPr id="10" name="Immagine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49" y="23555674"/>
            <a:ext cx="7333603" cy="1400052"/>
          </a:xfrm>
          <a:prstGeom prst="rect">
            <a:avLst/>
          </a:prstGeom>
          <a:effectLst/>
        </p:spPr>
      </p:pic>
      <p:pic>
        <p:nvPicPr>
          <p:cNvPr id="11" name="Immagine 1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2520" y="23373732"/>
            <a:ext cx="6433570" cy="1400052"/>
          </a:xfrm>
          <a:prstGeom prst="rect">
            <a:avLst/>
          </a:prstGeom>
          <a:effectLst/>
        </p:spPr>
      </p:pic>
      <p:sp>
        <p:nvSpPr>
          <p:cNvPr id="12" name="Rettangolo 11"/>
          <p:cNvSpPr/>
          <p:nvPr/>
        </p:nvSpPr>
        <p:spPr>
          <a:xfrm>
            <a:off x="-1" y="0"/>
            <a:ext cx="18000664" cy="25199975"/>
          </a:xfrm>
          <a:prstGeom prst="rect">
            <a:avLst/>
          </a:prstGeom>
          <a:noFill/>
          <a:ln w="317500">
            <a:solidFill>
              <a:srgbClr val="E0C0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6993"/>
          </a:p>
        </p:txBody>
      </p:sp>
    </p:spTree>
    <p:extLst>
      <p:ext uri="{BB962C8B-B14F-4D97-AF65-F5344CB8AC3E}">
        <p14:creationId xmlns:p14="http://schemas.microsoft.com/office/powerpoint/2010/main" val="3522216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66</Words>
  <Application>Microsoft Office PowerPoint</Application>
  <PresentationFormat>Personalizzato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Company>Istituto Superiore di Sanità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eas3</dc:creator>
  <cp:lastModifiedBy>Marsili Daniela</cp:lastModifiedBy>
  <cp:revision>12</cp:revision>
  <dcterms:created xsi:type="dcterms:W3CDTF">2025-05-26T10:44:19Z</dcterms:created>
  <dcterms:modified xsi:type="dcterms:W3CDTF">2025-05-27T07:24:32Z</dcterms:modified>
</cp:coreProperties>
</file>